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8288000" cy="10287000"/>
  <p:notesSz cx="6858000" cy="9144000"/>
  <p:embeddedFontLst>
    <p:embeddedFont>
      <p:font typeface="Alfa Slab On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  <p:embeddedFont>
      <p:font typeface="Source Sans Pro Bold" panose="020B0703030403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5290" y="9468031"/>
            <a:ext cx="18838579" cy="107976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2743200" y="1943100"/>
            <a:ext cx="13239950" cy="5254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50302"/>
                </a:solidFill>
                <a:latin typeface="Source Sans Pro Bold"/>
              </a:rPr>
              <a:t>Although I am fierce and deadly,</a:t>
            </a:r>
          </a:p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50302"/>
                </a:solidFill>
                <a:latin typeface="Source Sans Pro Bold"/>
              </a:rPr>
              <a:t>I am just another soul</a:t>
            </a:r>
          </a:p>
          <a:p>
            <a:pPr algn="ctr">
              <a:lnSpc>
                <a:spcPts val="8324"/>
              </a:lnSpc>
            </a:pPr>
            <a:endParaRPr lang="en-US" sz="5945" dirty="0">
              <a:solidFill>
                <a:srgbClr val="050302"/>
              </a:solidFill>
              <a:latin typeface="Source Sans Pro Bold"/>
            </a:endParaRPr>
          </a:p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50302"/>
                </a:solidFill>
                <a:latin typeface="Source Sans Pro Bold"/>
              </a:rPr>
              <a:t>And though I look like a danger to you,</a:t>
            </a:r>
          </a:p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50302"/>
                </a:solidFill>
                <a:latin typeface="Source Sans Pro Bold"/>
              </a:rPr>
              <a:t>Survival has always been my goal.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290" y="9493431"/>
            <a:ext cx="18838579" cy="1054367"/>
            <a:chOff x="0" y="0"/>
            <a:chExt cx="25118105" cy="140582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118105" cy="14058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787804" y="222341"/>
              <a:ext cx="12019211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06306" y="2171700"/>
            <a:ext cx="10931356" cy="5257800"/>
          </a:xfrm>
          <a:prstGeom prst="rect">
            <a:avLst/>
          </a:prstGeom>
          <a:solidFill>
            <a:srgbClr val="E3E8F0">
              <a:alpha val="94901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1614004" y="2537571"/>
            <a:ext cx="913019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455" dirty="0">
                <a:solidFill>
                  <a:srgbClr val="000000"/>
                </a:solidFill>
                <a:latin typeface="Alfa Slab One"/>
              </a:rPr>
              <a:t>To Conclude: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3898122"/>
            <a:ext cx="9463523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1. It's not easy to help tigers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4004" y="4823698"/>
            <a:ext cx="951596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2. Encourage those who attempt    to do so.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004" y="6250969"/>
            <a:ext cx="913019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3. Create awareness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25D42-FD91-4979-9879-208CAA20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233AAD11-B149-4DAF-986F-FCF4B3BBC677}"/>
              </a:ext>
            </a:extLst>
          </p:cNvPr>
          <p:cNvSpPr txBox="1"/>
          <p:nvPr/>
        </p:nvSpPr>
        <p:spPr>
          <a:xfrm>
            <a:off x="304800" y="1628775"/>
            <a:ext cx="864788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  <a:spcBef>
                <a:spcPct val="0"/>
              </a:spcBef>
            </a:pPr>
            <a:r>
              <a:rPr lang="en-US" sz="12000" spc="504" dirty="0">
                <a:solidFill>
                  <a:schemeClr val="bg1"/>
                </a:solidFill>
                <a:latin typeface="Alfa Slab One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93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D2E88-742A-42D4-9CB8-CA5EDFA35937}"/>
              </a:ext>
            </a:extLst>
          </p:cNvPr>
          <p:cNvSpPr txBox="1"/>
          <p:nvPr/>
        </p:nvSpPr>
        <p:spPr>
          <a:xfrm>
            <a:off x="6743700" y="800100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/>
              <a:t>REFERENCES</a:t>
            </a:r>
            <a:endParaRPr lang="en-IN" sz="40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EB846-93AE-4E27-AF4F-4DBFE93FF1B8}"/>
              </a:ext>
            </a:extLst>
          </p:cNvPr>
          <p:cNvSpPr txBox="1"/>
          <p:nvPr/>
        </p:nvSpPr>
        <p:spPr>
          <a:xfrm>
            <a:off x="1485900" y="2552700"/>
            <a:ext cx="15316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https://www.wwfindia.org/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https://blog.nextias.com/indias-tiger-survey-report-2020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https://www.theguardian.com/travel/2013/dec/05/guide-to-indias-tiger-reserves-conservation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https://www.thrillophilia.com/best-tiger-reserves-in-india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https://test.iasbaba.com/posts/importance-of-tiger-conservation-the-big-picture-rstv-ias-upsc/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https://www.aplustopper.com/tiger-conservation-essay/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93116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7614" y="3480966"/>
            <a:ext cx="10112772" cy="206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00000"/>
                </a:solidFill>
                <a:latin typeface="Source Sans Pro Bold"/>
              </a:rPr>
              <a:t>I am none other</a:t>
            </a:r>
          </a:p>
          <a:p>
            <a:pPr algn="ctr">
              <a:lnSpc>
                <a:spcPts val="8324"/>
              </a:lnSpc>
            </a:pPr>
            <a:r>
              <a:rPr lang="en-US" sz="5945" dirty="0">
                <a:solidFill>
                  <a:srgbClr val="000000"/>
                </a:solidFill>
                <a:latin typeface="Source Sans Pro Bold"/>
              </a:rPr>
              <a:t>than our national animal..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659" b="14004"/>
          <a:stretch>
            <a:fillRect/>
          </a:stretch>
        </p:blipFill>
        <p:spPr>
          <a:xfrm>
            <a:off x="1447800" y="0"/>
            <a:ext cx="1887166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" y="1807378"/>
            <a:ext cx="7310421" cy="18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302" dirty="0">
                <a:solidFill>
                  <a:srgbClr val="B76E22"/>
                </a:solidFill>
                <a:latin typeface="Alfa Slab One Bold"/>
              </a:rPr>
              <a:t>PANTHERA </a:t>
            </a:r>
          </a:p>
          <a:p>
            <a:pPr algn="ctr">
              <a:lnSpc>
                <a:spcPts val="7200"/>
              </a:lnSpc>
            </a:pPr>
            <a:r>
              <a:rPr lang="en-US" sz="7200" spc="302" dirty="0">
                <a:solidFill>
                  <a:srgbClr val="B76E22"/>
                </a:solidFill>
                <a:latin typeface="Alfa Slab One Bold"/>
              </a:rPr>
              <a:t> TIGRIS 	</a:t>
            </a:r>
            <a:endParaRPr lang="en-US" sz="7200" spc="302" dirty="0">
              <a:solidFill>
                <a:srgbClr val="000000"/>
              </a:solidFill>
              <a:latin typeface="Alfa Slab On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5910" y="5229684"/>
            <a:ext cx="5867399" cy="358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4"/>
              </a:lnSpc>
            </a:pPr>
            <a:r>
              <a:rPr lang="en-US" sz="3600" spc="302" dirty="0">
                <a:solidFill>
                  <a:srgbClr val="B76E22"/>
                </a:solidFill>
                <a:latin typeface="Alfa Slab One Bold"/>
              </a:rPr>
              <a:t>GROUP 4</a:t>
            </a:r>
          </a:p>
          <a:p>
            <a:pPr algn="ctr">
              <a:lnSpc>
                <a:spcPts val="2969"/>
              </a:lnSpc>
            </a:pPr>
            <a:endParaRPr lang="en-US" spc="302" dirty="0">
              <a:solidFill>
                <a:srgbClr val="B76E22"/>
              </a:solidFill>
              <a:latin typeface="Alfa Slab One Bold"/>
            </a:endParaRPr>
          </a:p>
          <a:p>
            <a:pPr algn="ctr">
              <a:lnSpc>
                <a:spcPts val="2969"/>
              </a:lnSpc>
            </a:pPr>
            <a:endParaRPr lang="en-US" spc="302" dirty="0">
              <a:solidFill>
                <a:srgbClr val="B76E22"/>
              </a:solidFill>
              <a:latin typeface="Alfa Slab One Bold"/>
            </a:endParaRPr>
          </a:p>
          <a:p>
            <a:pPr algn="ctr">
              <a:lnSpc>
                <a:spcPts val="2969"/>
              </a:lnSpc>
            </a:pPr>
            <a:r>
              <a:rPr lang="en-US" sz="2800" spc="302" dirty="0">
                <a:solidFill>
                  <a:srgbClr val="B76E22"/>
                </a:solidFill>
                <a:latin typeface="Alfa Slab One Bold"/>
              </a:rPr>
              <a:t>TEAM MEMBERS:</a:t>
            </a:r>
          </a:p>
          <a:p>
            <a:pPr>
              <a:lnSpc>
                <a:spcPts val="1979"/>
              </a:lnSpc>
            </a:pPr>
            <a:endParaRPr lang="en-US" spc="302" dirty="0">
              <a:solidFill>
                <a:srgbClr val="B76E22"/>
              </a:solidFill>
              <a:latin typeface="Alfa Slab One Bold"/>
            </a:endParaRPr>
          </a:p>
          <a:p>
            <a:pPr>
              <a:lnSpc>
                <a:spcPts val="1979"/>
              </a:lnSpc>
            </a:pPr>
            <a:r>
              <a:rPr lang="en-US" spc="302" dirty="0">
                <a:solidFill>
                  <a:srgbClr val="B76E22"/>
                </a:solidFill>
                <a:latin typeface="Alfa Slab One Bold"/>
              </a:rPr>
              <a:t>AASTHA JOSHI		20020845001</a:t>
            </a:r>
          </a:p>
          <a:p>
            <a:pPr>
              <a:lnSpc>
                <a:spcPts val="1979"/>
              </a:lnSpc>
            </a:pPr>
            <a:r>
              <a:rPr lang="en-US" spc="302" dirty="0">
                <a:solidFill>
                  <a:srgbClr val="B76E22"/>
                </a:solidFill>
                <a:latin typeface="Alfa Slab One Bold"/>
              </a:rPr>
              <a:t>HARSH TAMBE		20020845010</a:t>
            </a:r>
          </a:p>
          <a:p>
            <a:pPr>
              <a:lnSpc>
                <a:spcPts val="1979"/>
              </a:lnSpc>
            </a:pPr>
            <a:r>
              <a:rPr lang="en-US" spc="302" dirty="0">
                <a:solidFill>
                  <a:srgbClr val="B76E22"/>
                </a:solidFill>
                <a:latin typeface="Alfa Slab One Bold"/>
              </a:rPr>
              <a:t>JOEL PAIS			20020845011</a:t>
            </a:r>
          </a:p>
          <a:p>
            <a:pPr>
              <a:lnSpc>
                <a:spcPts val="1979"/>
              </a:lnSpc>
            </a:pPr>
            <a:r>
              <a:rPr lang="en-US" spc="302" dirty="0">
                <a:solidFill>
                  <a:srgbClr val="B76E22"/>
                </a:solidFill>
                <a:latin typeface="Alfa Slab One Bold"/>
              </a:rPr>
              <a:t>SANDEEP TAKSANDE	20020845030</a:t>
            </a:r>
          </a:p>
          <a:p>
            <a:pPr marL="0" lvl="0" indent="0">
              <a:lnSpc>
                <a:spcPts val="6511"/>
              </a:lnSpc>
              <a:spcBef>
                <a:spcPct val="0"/>
              </a:spcBef>
            </a:pPr>
            <a:endParaRPr lang="en-US" sz="1979" spc="83" dirty="0">
              <a:solidFill>
                <a:schemeClr val="bg1"/>
              </a:solidFill>
              <a:latin typeface="Alfa Slab One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7275753" cy="3218208"/>
            <a:chOff x="0" y="0"/>
            <a:chExt cx="9701003" cy="429094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9701003" cy="338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392">
                  <a:solidFill>
                    <a:srgbClr val="000000"/>
                  </a:solidFill>
                  <a:latin typeface="Alfa Slab One"/>
                </a:rPr>
                <a:t>Need for Conservation of Tigers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136428"/>
              <a:ext cx="2283800" cy="154517"/>
            </a:xfrm>
            <a:prstGeom prst="rect">
              <a:avLst/>
            </a:prstGeom>
            <a:solidFill>
              <a:srgbClr val="8F685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582820" y="798277"/>
            <a:ext cx="9120334" cy="1312682"/>
            <a:chOff x="0" y="-57150"/>
            <a:chExt cx="12160445" cy="1750242"/>
          </a:xfrm>
        </p:grpSpPr>
        <p:sp>
          <p:nvSpPr>
            <p:cNvPr id="9" name="TextBox 9"/>
            <p:cNvSpPr txBox="1"/>
            <p:nvPr/>
          </p:nvSpPr>
          <p:spPr>
            <a:xfrm>
              <a:off x="0" y="568767"/>
              <a:ext cx="12160445" cy="112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 dirty="0">
                  <a:latin typeface="Source Sans Pro"/>
                </a:rPr>
                <a:t>It is a top predator which is at the apex of the food chain and keeps the wildlife in check.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1604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0">
                  <a:solidFill>
                    <a:srgbClr val="8F6858"/>
                  </a:solidFill>
                  <a:latin typeface="Source Sans Pro Bold"/>
                </a:rPr>
                <a:t>BALANCE IN THE ECOSYSTEM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82820" y="2380375"/>
            <a:ext cx="9120334" cy="1340423"/>
            <a:chOff x="0" y="-57150"/>
            <a:chExt cx="12160445" cy="17872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05755"/>
              <a:ext cx="12160445" cy="112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 dirty="0">
                  <a:latin typeface="Source Sans Pro"/>
                </a:rPr>
                <a:t>The presence and promise of tigers motivate governments to help protect Asia’s forests.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21604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0">
                  <a:solidFill>
                    <a:srgbClr val="8F6858"/>
                  </a:solidFill>
                  <a:latin typeface="Source Sans Pro Bold"/>
                </a:rPr>
                <a:t>FORESTS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82820" y="4023755"/>
            <a:ext cx="9120334" cy="1342229"/>
            <a:chOff x="0" y="-57150"/>
            <a:chExt cx="12160445" cy="178963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08163"/>
              <a:ext cx="12160445" cy="112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 dirty="0">
                  <a:latin typeface="Source Sans Pro"/>
                </a:rPr>
                <a:t>Hundreds of millions of people depend on water from places where tigers roam.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21604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0">
                  <a:solidFill>
                    <a:srgbClr val="8F6858"/>
                  </a:solidFill>
                  <a:latin typeface="Source Sans Pro Bold"/>
                </a:rPr>
                <a:t>FRESH WATER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82820" y="5735048"/>
            <a:ext cx="9120334" cy="1360805"/>
            <a:chOff x="0" y="-57150"/>
            <a:chExt cx="12160445" cy="181440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121604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0">
                  <a:solidFill>
                    <a:srgbClr val="8F6858"/>
                  </a:solidFill>
                  <a:latin typeface="Source Sans Pro Bold"/>
                </a:rPr>
                <a:t>OTHER WILDLIFE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2932"/>
              <a:ext cx="12160445" cy="112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 dirty="0">
                  <a:latin typeface="Source Sans Pro"/>
                </a:rPr>
                <a:t>Tiger habitats are home to far more animals than just the iconic big cat.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82820" y="7347746"/>
            <a:ext cx="9120334" cy="1366249"/>
            <a:chOff x="0" y="-57150"/>
            <a:chExt cx="12160445" cy="182166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1216044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0" dirty="0">
                  <a:solidFill>
                    <a:srgbClr val="8F6858"/>
                  </a:solidFill>
                  <a:latin typeface="Source Sans Pro Bold"/>
                </a:rPr>
                <a:t>TRADITIONAL AND INDIGENOUS CULTURES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40190"/>
              <a:ext cx="12160445" cy="112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 dirty="0">
                  <a:latin typeface="Source Sans Pro"/>
                </a:rPr>
                <a:t>Protecting tiger landscapes, when done with sensitivity, contributes greatly to preserving endangered cultures and languages.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141844-E5A3-41DA-A7E3-2EEC412612BF}"/>
              </a:ext>
            </a:extLst>
          </p:cNvPr>
          <p:cNvSpPr txBox="1"/>
          <p:nvPr/>
        </p:nvSpPr>
        <p:spPr>
          <a:xfrm>
            <a:off x="8686800" y="89535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WWF Website</a:t>
            </a:r>
            <a:endParaRPr lang="en-IN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FFFFFF"/>
                  </a:solidFill>
                  <a:latin typeface="Source Sans Pro"/>
                </a:rPr>
                <a:t> PANTHERA TIGRIS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12571" y="807864"/>
            <a:ext cx="14662858" cy="91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1"/>
              </a:lnSpc>
            </a:pPr>
            <a:r>
              <a:rPr lang="en-US" sz="6300" spc="126">
                <a:solidFill>
                  <a:srgbClr val="000000"/>
                </a:solidFill>
                <a:latin typeface="Source Sans Pro Bold"/>
              </a:rPr>
              <a:t>KEY STATISTICS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7712" y="2246540"/>
            <a:ext cx="14767296" cy="994205"/>
            <a:chOff x="0" y="0"/>
            <a:chExt cx="19689728" cy="1325607"/>
          </a:xfrm>
        </p:grpSpPr>
        <p:sp>
          <p:nvSpPr>
            <p:cNvPr id="7" name="AutoShape 7"/>
            <p:cNvSpPr/>
            <p:nvPr/>
          </p:nvSpPr>
          <p:spPr>
            <a:xfrm>
              <a:off x="0" y="199441"/>
              <a:ext cx="313343" cy="265209"/>
            </a:xfrm>
            <a:prstGeom prst="rect">
              <a:avLst/>
            </a:prstGeom>
            <a:solidFill>
              <a:srgbClr val="8F68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33706" y="-85725"/>
              <a:ext cx="18456021" cy="1411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9"/>
                </a:lnSpc>
              </a:pPr>
              <a:r>
                <a:rPr lang="en-US" sz="2899" spc="28">
                  <a:solidFill>
                    <a:srgbClr val="000000"/>
                  </a:solidFill>
                  <a:latin typeface="Source Sans Pro"/>
                </a:rPr>
                <a:t>The country has 70% of the world’s tiger population and the latest results of 2018 had shown that India now has an estimated 2967 tigers.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7712" y="3546342"/>
            <a:ext cx="15177717" cy="441869"/>
            <a:chOff x="0" y="0"/>
            <a:chExt cx="20236956" cy="589159"/>
          </a:xfrm>
        </p:grpSpPr>
        <p:sp>
          <p:nvSpPr>
            <p:cNvPr id="10" name="AutoShape 10"/>
            <p:cNvSpPr/>
            <p:nvPr/>
          </p:nvSpPr>
          <p:spPr>
            <a:xfrm>
              <a:off x="0" y="136575"/>
              <a:ext cx="313343" cy="265209"/>
            </a:xfrm>
            <a:prstGeom prst="rect">
              <a:avLst/>
            </a:prstGeom>
            <a:solidFill>
              <a:srgbClr val="8F685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46814" y="-85725"/>
              <a:ext cx="18990142" cy="6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9"/>
                </a:lnSpc>
              </a:pPr>
              <a:r>
                <a:rPr lang="en-US" sz="2899" spc="28" dirty="0">
                  <a:solidFill>
                    <a:srgbClr val="000000"/>
                  </a:solidFill>
                  <a:latin typeface="Source Sans Pro"/>
                </a:rPr>
                <a:t>India recorded a 33% increase in number of tigers from 2014 to 2018.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FB7CC-8514-4DB1-A27D-A67F98AD1B58}"/>
              </a:ext>
            </a:extLst>
          </p:cNvPr>
          <p:cNvGrpSpPr/>
          <p:nvPr/>
        </p:nvGrpSpPr>
        <p:grpSpPr>
          <a:xfrm>
            <a:off x="1282194" y="4387420"/>
            <a:ext cx="15692576" cy="2328816"/>
            <a:chOff x="1282194" y="4387420"/>
            <a:chExt cx="15692576" cy="2328816"/>
          </a:xfrm>
        </p:grpSpPr>
        <p:grpSp>
          <p:nvGrpSpPr>
            <p:cNvPr id="12" name="Group 12"/>
            <p:cNvGrpSpPr/>
            <p:nvPr/>
          </p:nvGrpSpPr>
          <p:grpSpPr>
            <a:xfrm>
              <a:off x="1297712" y="4387420"/>
              <a:ext cx="15677058" cy="994205"/>
              <a:chOff x="0" y="0"/>
              <a:chExt cx="20902744" cy="1325607"/>
            </a:xfrm>
          </p:grpSpPr>
          <p:sp>
            <p:nvSpPr>
              <p:cNvPr id="13" name="AutoShape 13"/>
              <p:cNvSpPr/>
              <p:nvPr/>
            </p:nvSpPr>
            <p:spPr>
              <a:xfrm>
                <a:off x="0" y="195885"/>
                <a:ext cx="313343" cy="265209"/>
              </a:xfrm>
              <a:prstGeom prst="rect">
                <a:avLst/>
              </a:prstGeom>
              <a:solidFill>
                <a:srgbClr val="8F6858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233706" y="-85725"/>
                <a:ext cx="19669037" cy="14113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49"/>
                  </a:lnSpc>
                </a:pPr>
                <a:r>
                  <a:rPr lang="en-US" sz="2899" spc="28" dirty="0">
                    <a:solidFill>
                      <a:srgbClr val="000000"/>
                    </a:solidFill>
                    <a:latin typeface="Source Sans Pro"/>
                  </a:rPr>
                  <a:t>Madhya Pradesh has the highest number of tigers at 526, closely followed by Karnataka (524) and Uttarakhand (442).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2194" y="5722031"/>
              <a:ext cx="15692576" cy="994205"/>
              <a:chOff x="0" y="0"/>
              <a:chExt cx="20923434" cy="1325607"/>
            </a:xfrm>
          </p:grpSpPr>
          <p:sp>
            <p:nvSpPr>
              <p:cNvPr id="16" name="AutoShape 16"/>
              <p:cNvSpPr/>
              <p:nvPr/>
            </p:nvSpPr>
            <p:spPr>
              <a:xfrm>
                <a:off x="0" y="168994"/>
                <a:ext cx="313343" cy="265209"/>
              </a:xfrm>
              <a:prstGeom prst="rect">
                <a:avLst/>
              </a:prstGeom>
              <a:solidFill>
                <a:srgbClr val="8F6858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54397" y="-85725"/>
                <a:ext cx="19669037" cy="14113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49"/>
                  </a:lnSpc>
                </a:pPr>
                <a:r>
                  <a:rPr lang="en-US" sz="2899" spc="28" dirty="0">
                    <a:solidFill>
                      <a:srgbClr val="000000"/>
                    </a:solidFill>
                    <a:latin typeface="Source Sans Pro"/>
                  </a:rPr>
                  <a:t>Chhattisgarh and Mizoram saw a decline in tiger population and all other states saw an increase.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282194" y="6996335"/>
            <a:ext cx="15692576" cy="1061894"/>
            <a:chOff x="0" y="-85725"/>
            <a:chExt cx="20923434" cy="1415858"/>
          </a:xfrm>
        </p:grpSpPr>
        <p:sp>
          <p:nvSpPr>
            <p:cNvPr id="19" name="AutoShape 19"/>
            <p:cNvSpPr/>
            <p:nvPr/>
          </p:nvSpPr>
          <p:spPr>
            <a:xfrm>
              <a:off x="0" y="181694"/>
              <a:ext cx="313343" cy="265209"/>
            </a:xfrm>
            <a:prstGeom prst="rect">
              <a:avLst/>
            </a:prstGeom>
            <a:solidFill>
              <a:srgbClr val="8F685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54397" y="-85725"/>
              <a:ext cx="19669037" cy="1415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9"/>
                </a:lnSpc>
              </a:pPr>
              <a:r>
                <a:rPr lang="en-US" sz="2899" spc="28" dirty="0">
                  <a:solidFill>
                    <a:srgbClr val="000000"/>
                  </a:solidFill>
                  <a:latin typeface="Source Sans Pro"/>
                </a:rPr>
                <a:t>India's 2018 Tiger Survey has made it to the Guinness Book of World Records for being the world's largest camera trapping wildlife survey (34,858,623 photographs).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AB4AA3-5805-431B-A125-C24076AB56E0}"/>
              </a:ext>
            </a:extLst>
          </p:cNvPr>
          <p:cNvSpPr txBox="1"/>
          <p:nvPr/>
        </p:nvSpPr>
        <p:spPr>
          <a:xfrm>
            <a:off x="1517201" y="8572500"/>
            <a:ext cx="602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India 2018 Tiger Survey</a:t>
            </a:r>
            <a:endParaRPr lang="en-IN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056" t="25246" r="24811" b="1300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3200" y="960965"/>
            <a:ext cx="10960498" cy="6519089"/>
          </a:xfrm>
          <a:prstGeom prst="rect">
            <a:avLst/>
          </a:prstGeom>
          <a:solidFill>
            <a:srgbClr val="E3E8F0">
              <a:alpha val="89803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748351" y="1440181"/>
            <a:ext cx="913019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455">
                <a:solidFill>
                  <a:srgbClr val="000000"/>
                </a:solidFill>
                <a:latin typeface="Alfa Slab One"/>
              </a:rPr>
              <a:t>Threats To Tigers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75290" y="9475651"/>
            <a:ext cx="18838579" cy="1072147"/>
            <a:chOff x="0" y="0"/>
            <a:chExt cx="25118105" cy="142952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5118105" cy="142952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787804" y="254514"/>
              <a:ext cx="1201921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79641" y="2958469"/>
            <a:ext cx="952180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1. Poaching and wildlife trade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5469" y="3989070"/>
            <a:ext cx="95159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2. Habitat loss and fragmentation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1251" y="5133975"/>
            <a:ext cx="91301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3. Human-tiger conflict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1251" y="6186497"/>
            <a:ext cx="91301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252" dirty="0">
                <a:solidFill>
                  <a:srgbClr val="000000"/>
                </a:solidFill>
                <a:latin typeface="Alfa Slab One"/>
              </a:rPr>
              <a:t>4. Declining prey 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" y="9468031"/>
            <a:ext cx="18288000" cy="1079767"/>
            <a:chOff x="0" y="0"/>
            <a:chExt cx="25118105" cy="143968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8686862" y="2573955"/>
            <a:ext cx="1918394" cy="129794"/>
          </a:xfrm>
          <a:prstGeom prst="rect">
            <a:avLst/>
          </a:prstGeom>
          <a:solidFill>
            <a:srgbClr val="8F685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6108" r="26108"/>
          <a:stretch>
            <a:fillRect/>
          </a:stretch>
        </p:blipFill>
        <p:spPr>
          <a:xfrm>
            <a:off x="1" y="-35717"/>
            <a:ext cx="7620000" cy="94988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86862" y="1028700"/>
            <a:ext cx="9601138" cy="11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6"/>
              </a:lnSpc>
            </a:pPr>
            <a:r>
              <a:rPr lang="en-US" sz="7280" spc="509">
                <a:solidFill>
                  <a:srgbClr val="000000"/>
                </a:solidFill>
                <a:latin typeface="Alfa Slab One"/>
              </a:rPr>
              <a:t>PROJECT TIGER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7010" y="3323178"/>
            <a:ext cx="9601138" cy="6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967" lvl="1" indent="-398984">
              <a:lnSpc>
                <a:spcPts val="5174"/>
              </a:lnSpc>
              <a:buFont typeface="Arial"/>
              <a:buChar char="•"/>
            </a:pPr>
            <a:r>
              <a:rPr lang="en-US" sz="3696" spc="369" dirty="0">
                <a:solidFill>
                  <a:srgbClr val="8F6858"/>
                </a:solidFill>
                <a:latin typeface="Source Sans Pro"/>
              </a:rPr>
              <a:t>INITIATIVE BY GOVT. OF INDIA (1973)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7010" y="4229760"/>
            <a:ext cx="9601138" cy="129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967" lvl="1" indent="-398984">
              <a:lnSpc>
                <a:spcPts val="5174"/>
              </a:lnSpc>
              <a:buFont typeface="Arial"/>
              <a:buChar char="•"/>
            </a:pPr>
            <a:r>
              <a:rPr lang="en-US" sz="3696" spc="369" dirty="0">
                <a:solidFill>
                  <a:srgbClr val="8F6858"/>
                </a:solidFill>
                <a:latin typeface="Source Sans Pro"/>
              </a:rPr>
              <a:t>POPULATION OF BENGAL TIGER IS MAINTAINED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2092EA-4800-412D-B278-8D1C029AE4AC}"/>
              </a:ext>
            </a:extLst>
          </p:cNvPr>
          <p:cNvGrpSpPr/>
          <p:nvPr/>
        </p:nvGrpSpPr>
        <p:grpSpPr>
          <a:xfrm>
            <a:off x="8377010" y="5741718"/>
            <a:ext cx="9601138" cy="2221467"/>
            <a:chOff x="8377010" y="5741718"/>
            <a:chExt cx="9601138" cy="2221467"/>
          </a:xfrm>
        </p:grpSpPr>
        <p:sp>
          <p:nvSpPr>
            <p:cNvPr id="11" name="TextBox 11"/>
            <p:cNvSpPr txBox="1"/>
            <p:nvPr/>
          </p:nvSpPr>
          <p:spPr>
            <a:xfrm>
              <a:off x="8377010" y="6672704"/>
              <a:ext cx="9601138" cy="1290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7967" lvl="1" indent="-398984">
                <a:lnSpc>
                  <a:spcPts val="5174"/>
                </a:lnSpc>
                <a:buFont typeface="Arial"/>
                <a:buChar char="•"/>
              </a:pPr>
              <a:r>
                <a:rPr lang="en-US" sz="3696" spc="369" dirty="0">
                  <a:solidFill>
                    <a:srgbClr val="8F6858"/>
                  </a:solidFill>
                  <a:latin typeface="Source Sans Pro"/>
                </a:rPr>
                <a:t>RESULTED IN INCREASE IN POPULATION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377010" y="5741718"/>
              <a:ext cx="9601138" cy="623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7967" lvl="1" indent="-398984">
                <a:lnSpc>
                  <a:spcPts val="5174"/>
                </a:lnSpc>
                <a:buFont typeface="Arial"/>
                <a:buChar char="•"/>
              </a:pPr>
              <a:r>
                <a:rPr lang="en-US" sz="3696" spc="369" dirty="0">
                  <a:solidFill>
                    <a:srgbClr val="8F6858"/>
                  </a:solidFill>
                  <a:latin typeface="Source Sans Pro"/>
                </a:rPr>
                <a:t>TIGER PROTECTING FORCE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36321" y="1066800"/>
            <a:ext cx="15615358" cy="9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1"/>
              </a:lnSpc>
            </a:pPr>
            <a:r>
              <a:rPr lang="en-US" sz="6300" spc="126" dirty="0">
                <a:solidFill>
                  <a:srgbClr val="000000"/>
                </a:solidFill>
                <a:latin typeface="Source Sans Pro Bold"/>
              </a:rPr>
              <a:t>OBJECTIVES OF PROJECT TIGER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8CFD5C-CC3F-461F-B9BE-35D5ECAAAD40}"/>
              </a:ext>
            </a:extLst>
          </p:cNvPr>
          <p:cNvGrpSpPr/>
          <p:nvPr/>
        </p:nvGrpSpPr>
        <p:grpSpPr>
          <a:xfrm>
            <a:off x="6096000" y="3032429"/>
            <a:ext cx="6096000" cy="7254571"/>
            <a:chOff x="6096000" y="3032429"/>
            <a:chExt cx="6096000" cy="725457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l="5555" r="5555"/>
            <a:stretch>
              <a:fillRect/>
            </a:stretch>
          </p:blipFill>
          <p:spPr>
            <a:xfrm>
              <a:off x="6096000" y="5143500"/>
              <a:ext cx="6096000" cy="51435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6608236" y="3032429"/>
              <a:ext cx="4522889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330" dirty="0">
                  <a:solidFill>
                    <a:srgbClr val="8F6858"/>
                  </a:solidFill>
                  <a:latin typeface="Source Sans Pro"/>
                </a:rPr>
                <a:t>2. DAMAGES TO BE REPAIRED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BC9E39-3342-4992-A7E9-8F144065C8B0}"/>
              </a:ext>
            </a:extLst>
          </p:cNvPr>
          <p:cNvGrpSpPr/>
          <p:nvPr/>
        </p:nvGrpSpPr>
        <p:grpSpPr>
          <a:xfrm>
            <a:off x="0" y="3032429"/>
            <a:ext cx="6096000" cy="7254571"/>
            <a:chOff x="0" y="3032429"/>
            <a:chExt cx="6096000" cy="72545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90000"/>
            </a:blip>
            <a:srcRect l="10370" r="10370"/>
            <a:stretch>
              <a:fillRect/>
            </a:stretch>
          </p:blipFill>
          <p:spPr>
            <a:xfrm>
              <a:off x="0" y="5143500"/>
              <a:ext cx="6096000" cy="51435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08104" y="3032429"/>
              <a:ext cx="4522889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330" dirty="0">
                  <a:solidFill>
                    <a:srgbClr val="8F6858"/>
                  </a:solidFill>
                  <a:latin typeface="Source Sans Pro"/>
                </a:rPr>
                <a:t>1. REDUCTION IS LIMITED.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D6ADC1-8546-4582-AFF3-655547504AE4}"/>
              </a:ext>
            </a:extLst>
          </p:cNvPr>
          <p:cNvGrpSpPr/>
          <p:nvPr/>
        </p:nvGrpSpPr>
        <p:grpSpPr>
          <a:xfrm>
            <a:off x="12192000" y="3049747"/>
            <a:ext cx="6096000" cy="7254571"/>
            <a:chOff x="12192000" y="3032429"/>
            <a:chExt cx="6096000" cy="725457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 l="5555" r="5555"/>
            <a:stretch>
              <a:fillRect/>
            </a:stretch>
          </p:blipFill>
          <p:spPr>
            <a:xfrm>
              <a:off x="12192000" y="5143500"/>
              <a:ext cx="6096000" cy="51435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2878331" y="3032429"/>
              <a:ext cx="4522889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330" dirty="0">
                  <a:solidFill>
                    <a:srgbClr val="8F6858"/>
                  </a:solidFill>
                  <a:latin typeface="Source Sans Pro"/>
                </a:rPr>
                <a:t>3. MAINTAIN          POPULATION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>
                  <a:solidFill>
                    <a:srgbClr val="E3E8F0"/>
                  </a:solidFill>
                  <a:latin typeface="Source Sans Pro"/>
                </a:rPr>
                <a:t>PANTHERA TIGRIS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290" y="9468031"/>
            <a:ext cx="18838579" cy="1079767"/>
            <a:chOff x="0" y="0"/>
            <a:chExt cx="25118105" cy="14396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118105" cy="143968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787804" y="254514"/>
              <a:ext cx="1201921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92" dirty="0">
                  <a:solidFill>
                    <a:srgbClr val="FFFFFF"/>
                  </a:solidFill>
                  <a:latin typeface="Source Sans Pro"/>
                </a:rPr>
                <a:t>PANTHERA TIGRIS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7191" r="7191"/>
          <a:stretch>
            <a:fillRect/>
          </a:stretch>
        </p:blipFill>
        <p:spPr>
          <a:xfrm>
            <a:off x="12917640" y="0"/>
            <a:ext cx="5370360" cy="94680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0" y="590359"/>
            <a:ext cx="12836911" cy="9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1"/>
              </a:lnSpc>
            </a:pPr>
            <a:r>
              <a:rPr lang="en-US" sz="6300" spc="126">
                <a:solidFill>
                  <a:srgbClr val="E3E8F0"/>
                </a:solidFill>
                <a:latin typeface="Source Sans Pro Bold"/>
              </a:rPr>
              <a:t>NTCA ACTIVITIES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8FADD7-993B-4739-B9F7-7B072B74E002}"/>
              </a:ext>
            </a:extLst>
          </p:cNvPr>
          <p:cNvGrpSpPr/>
          <p:nvPr/>
        </p:nvGrpSpPr>
        <p:grpSpPr>
          <a:xfrm>
            <a:off x="1179172" y="2637195"/>
            <a:ext cx="12739678" cy="5369686"/>
            <a:chOff x="1179172" y="2637195"/>
            <a:chExt cx="12739678" cy="53696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667512-1B78-442A-97BA-8C3A17577382}"/>
                </a:ext>
              </a:extLst>
            </p:cNvPr>
            <p:cNvGrpSpPr/>
            <p:nvPr/>
          </p:nvGrpSpPr>
          <p:grpSpPr>
            <a:xfrm>
              <a:off x="1179172" y="2637195"/>
              <a:ext cx="6687421" cy="1188720"/>
              <a:chOff x="1179172" y="2637195"/>
              <a:chExt cx="6687421" cy="1188720"/>
            </a:xfrm>
          </p:grpSpPr>
          <p:sp>
            <p:nvSpPr>
              <p:cNvPr id="8" name="AutoShape 8"/>
              <p:cNvSpPr/>
              <p:nvPr/>
            </p:nvSpPr>
            <p:spPr>
              <a:xfrm>
                <a:off x="1179172" y="3039467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814335" y="2637195"/>
                <a:ext cx="6052258" cy="11887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PROJECT TIGER HABITATS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CF109E-DF8B-4C3F-8725-75EF9E14A23A}"/>
                </a:ext>
              </a:extLst>
            </p:cNvPr>
            <p:cNvGrpSpPr/>
            <p:nvPr/>
          </p:nvGrpSpPr>
          <p:grpSpPr>
            <a:xfrm>
              <a:off x="1179172" y="6223801"/>
              <a:ext cx="6687421" cy="1188720"/>
              <a:chOff x="1179172" y="6223801"/>
              <a:chExt cx="6687421" cy="1188720"/>
            </a:xfrm>
          </p:grpSpPr>
          <p:sp>
            <p:nvSpPr>
              <p:cNvPr id="9" name="AutoShape 9"/>
              <p:cNvSpPr/>
              <p:nvPr/>
            </p:nvSpPr>
            <p:spPr>
              <a:xfrm>
                <a:off x="1179172" y="6382742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814335" y="6223801"/>
                <a:ext cx="6052258" cy="11887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TACKLE WILDLIFE CRIME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209D5F-9C4B-4EB6-A921-92B5D7D63285}"/>
                </a:ext>
              </a:extLst>
            </p:cNvPr>
            <p:cNvGrpSpPr/>
            <p:nvPr/>
          </p:nvGrpSpPr>
          <p:grpSpPr>
            <a:xfrm>
              <a:off x="1179172" y="4608630"/>
              <a:ext cx="6687421" cy="1188720"/>
              <a:chOff x="1179172" y="4608630"/>
              <a:chExt cx="6687421" cy="1188720"/>
            </a:xfrm>
          </p:grpSpPr>
          <p:sp>
            <p:nvSpPr>
              <p:cNvPr id="10" name="AutoShape 10"/>
              <p:cNvSpPr/>
              <p:nvPr/>
            </p:nvSpPr>
            <p:spPr>
              <a:xfrm>
                <a:off x="1179172" y="4905810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814335" y="4608630"/>
                <a:ext cx="6052258" cy="11887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MITIGATE TIGER HUMAN CONFLICT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BC4E7B-8226-4F68-B8BF-046AFD659760}"/>
                </a:ext>
              </a:extLst>
            </p:cNvPr>
            <p:cNvGrpSpPr/>
            <p:nvPr/>
          </p:nvGrpSpPr>
          <p:grpSpPr>
            <a:xfrm>
              <a:off x="7080340" y="2637195"/>
              <a:ext cx="6838510" cy="1188720"/>
              <a:chOff x="7080340" y="2637195"/>
              <a:chExt cx="6838510" cy="1188720"/>
            </a:xfrm>
          </p:grpSpPr>
          <p:sp>
            <p:nvSpPr>
              <p:cNvPr id="5" name="AutoShape 5"/>
              <p:cNvSpPr/>
              <p:nvPr/>
            </p:nvSpPr>
            <p:spPr>
              <a:xfrm>
                <a:off x="7080340" y="2943423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866592" y="2637195"/>
                <a:ext cx="6052258" cy="11887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MONITOR TIGER POPULATION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30A505-A0B4-44F9-A436-24A453F40598}"/>
                </a:ext>
              </a:extLst>
            </p:cNvPr>
            <p:cNvGrpSpPr/>
            <p:nvPr/>
          </p:nvGrpSpPr>
          <p:grpSpPr>
            <a:xfrm>
              <a:off x="7080340" y="6223801"/>
              <a:ext cx="6838510" cy="1783080"/>
              <a:chOff x="7080340" y="6223801"/>
              <a:chExt cx="6838510" cy="1783080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7080340" y="6478786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866592" y="6223801"/>
                <a:ext cx="6052258" cy="178308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IMPROVE THE LIVELIHOOD OF PEOPLE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067B12-F395-4591-AA69-2E4F810B1EA7}"/>
                </a:ext>
              </a:extLst>
            </p:cNvPr>
            <p:cNvGrpSpPr/>
            <p:nvPr/>
          </p:nvGrpSpPr>
          <p:grpSpPr>
            <a:xfrm>
              <a:off x="7080340" y="4608630"/>
              <a:ext cx="6838510" cy="594360"/>
              <a:chOff x="7080340" y="4608630"/>
              <a:chExt cx="6838510" cy="594360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7080340" y="4809767"/>
                <a:ext cx="226950" cy="192088"/>
              </a:xfrm>
              <a:prstGeom prst="rect">
                <a:avLst/>
              </a:prstGeom>
              <a:solidFill>
                <a:srgbClr val="E3E8F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866592" y="4608630"/>
                <a:ext cx="6052258" cy="5943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80"/>
                  </a:lnSpc>
                </a:pPr>
                <a:r>
                  <a:rPr lang="en-US" sz="3900" spc="390" dirty="0">
                    <a:solidFill>
                      <a:srgbClr val="E3E8F0"/>
                    </a:solidFill>
                    <a:latin typeface="Source Sans Pro Bold"/>
                  </a:rPr>
                  <a:t>RAISE AWARENESS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491</Words>
  <Application>Microsoft Office PowerPoint</Application>
  <PresentationFormat>Custom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Source Sans Pro</vt:lpstr>
      <vt:lpstr>Arial</vt:lpstr>
      <vt:lpstr>Alfa Slab One</vt:lpstr>
      <vt:lpstr>Alfa Slab One Bold</vt:lpstr>
      <vt:lpstr>Source Sans Pro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Student's Guide to Learning from Home</dc:title>
  <dc:creator>Aastha</dc:creator>
  <cp:lastModifiedBy>Aastha Joshi</cp:lastModifiedBy>
  <cp:revision>20</cp:revision>
  <dcterms:created xsi:type="dcterms:W3CDTF">2006-08-16T00:00:00Z</dcterms:created>
  <dcterms:modified xsi:type="dcterms:W3CDTF">2020-12-12T12:41:19Z</dcterms:modified>
  <dc:identifier>DAEPLArsCJU</dc:identifier>
</cp:coreProperties>
</file>